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64" r:id="rId5"/>
    <p:sldId id="262" r:id="rId6"/>
    <p:sldId id="259" r:id="rId7"/>
    <p:sldId id="263" r:id="rId8"/>
    <p:sldId id="260" r:id="rId9"/>
    <p:sldId id="261" r:id="rId10"/>
  </p:sldIdLst>
  <p:sldSz cx="9144000" cy="5143500" type="screen16x9"/>
  <p:notesSz cx="6858000" cy="9144000"/>
  <p:embeddedFontLst>
    <p:embeddedFont>
      <p:font typeface="Book Antiqua" panose="02040602050305030304" pitchFamily="18" charset="0"/>
      <p:regular r:id="rId12"/>
      <p:bold r:id="rId13"/>
      <p:italic r:id="rId14"/>
      <p:boldItalic r:id="rId15"/>
    </p:embeddedFont>
    <p:embeddedFont>
      <p:font typeface="Cascadia Mono SemiBold" panose="020B0609020000020004" pitchFamily="49" charset="0"/>
      <p:bold r:id="rId16"/>
      <p:boldItalic r:id="rId17"/>
    </p:embeddedFont>
    <p:embeddedFont>
      <p:font typeface="Roboto"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5620"/>
    <p:restoredTop sz="94660"/>
  </p:normalViewPr>
  <p:slideViewPr>
    <p:cSldViewPr snapToGrid="0">
      <p:cViewPr>
        <p:scale>
          <a:sx n="77" d="100"/>
          <a:sy n="77" d="100"/>
        </p:scale>
        <p:origin x="-1474" y="-61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7488822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5428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fa4ea8511e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fa4ea8511e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2723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fa4ea8511e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fa4ea8511e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30555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fa4ea8511e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2fa4ea8511e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5627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fa4ea8511e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fa4ea8511e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84923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fa4ea8511e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fa4ea8511e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521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98100" y="1445651"/>
            <a:ext cx="8222100" cy="116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GB" sz="1800" dirty="0">
                <a:latin typeface="Times New Roman" panose="02020603050405020304" pitchFamily="18" charset="0"/>
                <a:cs typeface="Times New Roman" panose="02020603050405020304" pitchFamily="18" charset="0"/>
              </a:rPr>
              <a:t>Mini Project - Synopsis on </a:t>
            </a:r>
            <a:endParaRPr sz="18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SzPts val="990"/>
              <a:buNone/>
            </a:pPr>
            <a:r>
              <a:rPr lang="en-GB" sz="288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Decentralized File Storage System Using Blockchain</a:t>
            </a:r>
            <a:r>
              <a:rPr lang="en-GB" sz="2880" dirty="0">
                <a:latin typeface="Times New Roman" panose="02020603050405020304" pitchFamily="18" charset="0"/>
                <a:cs typeface="Times New Roman" panose="02020603050405020304" pitchFamily="18" charset="0"/>
              </a:rPr>
              <a:t>“</a:t>
            </a:r>
            <a:endParaRPr sz="2880" dirty="0">
              <a:latin typeface="Times New Roman" panose="02020603050405020304" pitchFamily="18" charset="0"/>
              <a:cs typeface="Times New Roman" panose="02020603050405020304" pitchFamily="18" charset="0"/>
            </a:endParaRPr>
          </a:p>
        </p:txBody>
      </p:sp>
      <p:sp>
        <p:nvSpPr>
          <p:cNvPr id="86" name="Google Shape;86;p13"/>
          <p:cNvSpPr txBox="1">
            <a:spLocks noGrp="1"/>
          </p:cNvSpPr>
          <p:nvPr>
            <p:ph type="subTitle" idx="1"/>
          </p:nvPr>
        </p:nvSpPr>
        <p:spPr>
          <a:xfrm>
            <a:off x="598100" y="2715926"/>
            <a:ext cx="8222100" cy="207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latin typeface="Times New Roman" panose="02020603050405020304" pitchFamily="18" charset="0"/>
                <a:cs typeface="Times New Roman" panose="02020603050405020304" pitchFamily="18" charset="0"/>
              </a:rPr>
              <a:t>Presented By,</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1200" dirty="0">
              <a:latin typeface="Times New Roman" panose="02020603050405020304" pitchFamily="18" charset="0"/>
              <a:cs typeface="Times New Roman" panose="02020603050405020304" pitchFamily="18" charset="0"/>
            </a:endParaRPr>
          </a:p>
          <a:p>
            <a:pPr marL="0" lvl="0" indent="0" algn="l" rtl="0">
              <a:lnSpc>
                <a:spcPct val="120000"/>
              </a:lnSpc>
              <a:spcBef>
                <a:spcPts val="0"/>
              </a:spcBef>
              <a:spcAft>
                <a:spcPts val="0"/>
              </a:spcAft>
              <a:buNone/>
            </a:pPr>
            <a:r>
              <a:rPr lang="en-GB" sz="1200" b="1" dirty="0" err="1" smtClean="0">
                <a:latin typeface="Times New Roman" panose="02020603050405020304" pitchFamily="18" charset="0"/>
                <a:cs typeface="Times New Roman" panose="02020603050405020304" pitchFamily="18" charset="0"/>
              </a:rPr>
              <a:t>Chaithra</a:t>
            </a:r>
            <a:r>
              <a:rPr lang="en-GB" sz="1200" b="1" dirty="0" smtClean="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G L ( 4AI22CD010 </a:t>
            </a:r>
            <a:r>
              <a:rPr lang="en-GB" sz="1200" dirty="0">
                <a:latin typeface="Times New Roman" panose="02020603050405020304" pitchFamily="18" charset="0"/>
                <a:cs typeface="Times New Roman" panose="02020603050405020304" pitchFamily="18" charset="0"/>
              </a:rPr>
              <a:t>)</a:t>
            </a:r>
            <a:endParaRPr sz="1200" dirty="0">
              <a:latin typeface="Times New Roman" panose="02020603050405020304" pitchFamily="18" charset="0"/>
              <a:cs typeface="Times New Roman" panose="02020603050405020304" pitchFamily="18" charset="0"/>
            </a:endParaRPr>
          </a:p>
          <a:p>
            <a:pPr marL="0" lvl="0" indent="0" algn="l" rtl="0">
              <a:lnSpc>
                <a:spcPct val="120000"/>
              </a:lnSpc>
              <a:spcBef>
                <a:spcPts val="0"/>
              </a:spcBef>
              <a:spcAft>
                <a:spcPts val="0"/>
              </a:spcAft>
              <a:buNone/>
            </a:pPr>
            <a:r>
              <a:rPr lang="en-GB" sz="1200" b="1" dirty="0" smtClean="0">
                <a:latin typeface="Times New Roman" panose="02020603050405020304" pitchFamily="18" charset="0"/>
                <a:cs typeface="Times New Roman" panose="02020603050405020304" pitchFamily="18" charset="0"/>
              </a:rPr>
              <a:t>Nidhi </a:t>
            </a:r>
            <a:r>
              <a:rPr lang="en-GB" sz="1200" b="1" dirty="0">
                <a:latin typeface="Times New Roman" panose="02020603050405020304" pitchFamily="18" charset="0"/>
                <a:cs typeface="Times New Roman" panose="02020603050405020304" pitchFamily="18" charset="0"/>
              </a:rPr>
              <a:t>H </a:t>
            </a:r>
            <a:r>
              <a:rPr lang="en-GB" sz="1200" b="1" dirty="0" err="1">
                <a:latin typeface="Times New Roman" panose="02020603050405020304" pitchFamily="18" charset="0"/>
                <a:cs typeface="Times New Roman" panose="02020603050405020304" pitchFamily="18" charset="0"/>
              </a:rPr>
              <a:t>Baraker</a:t>
            </a:r>
            <a:r>
              <a:rPr lang="en-GB" sz="1200" b="1" dirty="0">
                <a:latin typeface="Times New Roman" panose="02020603050405020304" pitchFamily="18" charset="0"/>
                <a:cs typeface="Times New Roman" panose="02020603050405020304" pitchFamily="18" charset="0"/>
              </a:rPr>
              <a:t> ( 4AI22CD037 )</a:t>
            </a:r>
            <a:endParaRPr sz="1200" b="1" dirty="0">
              <a:latin typeface="Times New Roman" panose="02020603050405020304" pitchFamily="18" charset="0"/>
              <a:cs typeface="Times New Roman" panose="02020603050405020304" pitchFamily="18" charset="0"/>
            </a:endParaRPr>
          </a:p>
          <a:p>
            <a:pPr marL="0" lvl="0" indent="0" algn="l" rtl="0">
              <a:lnSpc>
                <a:spcPct val="120000"/>
              </a:lnSpc>
              <a:spcBef>
                <a:spcPts val="0"/>
              </a:spcBef>
              <a:spcAft>
                <a:spcPts val="0"/>
              </a:spcAft>
              <a:buNone/>
            </a:pPr>
            <a:r>
              <a:rPr lang="en-GB" sz="1200" b="1" dirty="0" smtClean="0">
                <a:latin typeface="Times New Roman" panose="02020603050405020304" pitchFamily="18" charset="0"/>
                <a:cs typeface="Times New Roman" panose="02020603050405020304" pitchFamily="18" charset="0"/>
              </a:rPr>
              <a:t>Shreya </a:t>
            </a:r>
            <a:r>
              <a:rPr lang="en-GB" sz="1200" b="1" dirty="0">
                <a:latin typeface="Times New Roman" panose="02020603050405020304" pitchFamily="18" charset="0"/>
                <a:cs typeface="Times New Roman" panose="02020603050405020304" pitchFamily="18" charset="0"/>
              </a:rPr>
              <a:t>M S ( 4AI22CD049 )</a:t>
            </a:r>
            <a:endParaRPr sz="1200" b="1" dirty="0">
              <a:latin typeface="Times New Roman" panose="02020603050405020304" pitchFamily="18" charset="0"/>
              <a:cs typeface="Times New Roman" panose="02020603050405020304" pitchFamily="18" charset="0"/>
            </a:endParaRPr>
          </a:p>
          <a:p>
            <a:pPr marL="0" lvl="0" indent="0" algn="l" rtl="0">
              <a:lnSpc>
                <a:spcPct val="120000"/>
              </a:lnSpc>
              <a:spcBef>
                <a:spcPts val="0"/>
              </a:spcBef>
              <a:spcAft>
                <a:spcPts val="0"/>
              </a:spcAft>
              <a:buNone/>
            </a:pPr>
            <a:r>
              <a:rPr lang="en-GB" sz="1200" b="1" dirty="0" err="1" smtClean="0">
                <a:latin typeface="Times New Roman" panose="02020603050405020304" pitchFamily="18" charset="0"/>
                <a:cs typeface="Times New Roman" panose="02020603050405020304" pitchFamily="18" charset="0"/>
              </a:rPr>
              <a:t>Shwetha</a:t>
            </a:r>
            <a:r>
              <a:rPr lang="en-GB" sz="1200" b="1" dirty="0" smtClean="0">
                <a:latin typeface="Times New Roman" panose="02020603050405020304" pitchFamily="18" charset="0"/>
                <a:cs typeface="Times New Roman" panose="02020603050405020304" pitchFamily="18" charset="0"/>
              </a:rPr>
              <a:t> </a:t>
            </a:r>
            <a:r>
              <a:rPr lang="en-GB" sz="1200" b="1" dirty="0">
                <a:latin typeface="Times New Roman" panose="02020603050405020304" pitchFamily="18" charset="0"/>
                <a:cs typeface="Times New Roman" panose="02020603050405020304" pitchFamily="18" charset="0"/>
              </a:rPr>
              <a:t>K M (4AI22CD050 </a:t>
            </a:r>
            <a:r>
              <a:rPr lang="en-GB" sz="1200" dirty="0">
                <a:latin typeface="Times New Roman" panose="02020603050405020304" pitchFamily="18" charset="0"/>
                <a:cs typeface="Times New Roman" panose="02020603050405020304" pitchFamily="18" charset="0"/>
              </a:rPr>
              <a:t>)</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9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105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1050" dirty="0">
                <a:latin typeface="Times New Roman" panose="02020603050405020304" pitchFamily="18" charset="0"/>
                <a:cs typeface="Times New Roman" panose="02020603050405020304" pitchFamily="18" charset="0"/>
              </a:rPr>
              <a:t>						</a:t>
            </a:r>
            <a:r>
              <a:rPr lang="en-GB" sz="1200" dirty="0" smtClean="0">
                <a:latin typeface="Times New Roman" panose="02020603050405020304" pitchFamily="18" charset="0"/>
                <a:cs typeface="Times New Roman" panose="02020603050405020304" pitchFamily="18" charset="0"/>
              </a:rPr>
              <a:t>Under </a:t>
            </a:r>
            <a:r>
              <a:rPr lang="en-GB" sz="1200" dirty="0">
                <a:latin typeface="Times New Roman" panose="02020603050405020304" pitchFamily="18" charset="0"/>
                <a:cs typeface="Times New Roman" panose="02020603050405020304" pitchFamily="18" charset="0"/>
              </a:rPr>
              <a:t>the Guidance of </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GB" sz="1200" dirty="0">
                <a:latin typeface="Times New Roman" panose="02020603050405020304" pitchFamily="18" charset="0"/>
                <a:cs typeface="Times New Roman" panose="02020603050405020304" pitchFamily="18" charset="0"/>
              </a:rPr>
              <a:t>														       </a:t>
            </a:r>
            <a:r>
              <a:rPr lang="en-GB" sz="1200" dirty="0" err="1">
                <a:latin typeface="Times New Roman" panose="02020603050405020304" pitchFamily="18" charset="0"/>
                <a:cs typeface="Times New Roman" panose="02020603050405020304" pitchFamily="18" charset="0"/>
              </a:rPr>
              <a:t>Dr.</a:t>
            </a:r>
            <a:r>
              <a:rPr lang="en-GB" sz="1200" dirty="0">
                <a:latin typeface="Times New Roman" panose="02020603050405020304" pitchFamily="18" charset="0"/>
                <a:cs typeface="Times New Roman" panose="02020603050405020304" pitchFamily="18" charset="0"/>
              </a:rPr>
              <a:t> Adarsh M J</a:t>
            </a:r>
            <a:endParaRPr sz="12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sz="1200" dirty="0"/>
          </a:p>
        </p:txBody>
      </p:sp>
      <p:pic>
        <p:nvPicPr>
          <p:cNvPr id="87" name="Google Shape;87;p13"/>
          <p:cNvPicPr preferRelativeResize="0"/>
          <p:nvPr/>
        </p:nvPicPr>
        <p:blipFill>
          <a:blip r:embed="rId3">
            <a:alphaModFix/>
          </a:blip>
          <a:stretch>
            <a:fillRect/>
          </a:stretch>
        </p:blipFill>
        <p:spPr>
          <a:xfrm>
            <a:off x="173750" y="64025"/>
            <a:ext cx="1352225" cy="1381625"/>
          </a:xfrm>
          <a:prstGeom prst="rect">
            <a:avLst/>
          </a:prstGeom>
          <a:noFill/>
          <a:ln>
            <a:noFill/>
          </a:ln>
        </p:spPr>
      </p:pic>
      <p:pic>
        <p:nvPicPr>
          <p:cNvPr id="88" name="Google Shape;88;p13"/>
          <p:cNvPicPr preferRelativeResize="0"/>
          <p:nvPr/>
        </p:nvPicPr>
        <p:blipFill>
          <a:blip r:embed="rId4">
            <a:alphaModFix/>
          </a:blip>
          <a:stretch>
            <a:fillRect/>
          </a:stretch>
        </p:blipFill>
        <p:spPr>
          <a:xfrm>
            <a:off x="7572184" y="-101910"/>
            <a:ext cx="1672366" cy="1622375"/>
          </a:xfrm>
          <a:prstGeom prst="rect">
            <a:avLst/>
          </a:prstGeom>
          <a:noFill/>
          <a:ln>
            <a:noFill/>
          </a:ln>
        </p:spPr>
      </p:pic>
      <p:sp>
        <p:nvSpPr>
          <p:cNvPr id="89" name="Google Shape;89;p13"/>
          <p:cNvSpPr txBox="1"/>
          <p:nvPr/>
        </p:nvSpPr>
        <p:spPr>
          <a:xfrm>
            <a:off x="1686050" y="213425"/>
            <a:ext cx="4972800" cy="100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800" b="1" dirty="0">
                <a:latin typeface="Times New Roman" panose="02020603050405020304" pitchFamily="18" charset="0"/>
                <a:ea typeface="Roboto"/>
                <a:cs typeface="Times New Roman" panose="02020603050405020304" pitchFamily="18" charset="0"/>
                <a:sym typeface="Roboto"/>
              </a:rPr>
              <a:t>Dept. of CS&amp;E ( DATA SCIENCE)</a:t>
            </a:r>
            <a:endParaRPr sz="1800" b="1" dirty="0">
              <a:latin typeface="Times New Roman" panose="02020603050405020304" pitchFamily="18" charset="0"/>
              <a:ea typeface="Roboto"/>
              <a:cs typeface="Times New Roman" panose="02020603050405020304" pitchFamily="18" charset="0"/>
              <a:sym typeface="Roboto"/>
            </a:endParaRPr>
          </a:p>
          <a:p>
            <a:pPr marL="0" lvl="0" indent="0" algn="ctr" rtl="0">
              <a:spcBef>
                <a:spcPts val="0"/>
              </a:spcBef>
              <a:spcAft>
                <a:spcPts val="0"/>
              </a:spcAft>
              <a:buNone/>
            </a:pPr>
            <a:r>
              <a:rPr lang="en-GB" sz="1800" b="1" dirty="0" err="1">
                <a:latin typeface="Times New Roman" panose="02020603050405020304" pitchFamily="18" charset="0"/>
                <a:ea typeface="Roboto"/>
                <a:cs typeface="Times New Roman" panose="02020603050405020304" pitchFamily="18" charset="0"/>
                <a:sym typeface="Roboto"/>
              </a:rPr>
              <a:t>Adichunchanagiri</a:t>
            </a:r>
            <a:r>
              <a:rPr lang="en-GB" sz="1800" b="1" dirty="0">
                <a:latin typeface="Times New Roman" panose="02020603050405020304" pitchFamily="18" charset="0"/>
                <a:ea typeface="Roboto"/>
                <a:cs typeface="Times New Roman" panose="02020603050405020304" pitchFamily="18" charset="0"/>
                <a:sym typeface="Roboto"/>
              </a:rPr>
              <a:t> Institute of Technology</a:t>
            </a:r>
            <a:endParaRPr sz="1800" b="1" dirty="0">
              <a:latin typeface="Times New Roman" panose="02020603050405020304" pitchFamily="18" charset="0"/>
              <a:ea typeface="Roboto"/>
              <a:cs typeface="Times New Roman" panose="02020603050405020304" pitchFamily="18" charset="0"/>
              <a:sym typeface="Roboto"/>
            </a:endParaRPr>
          </a:p>
          <a:p>
            <a:pPr marL="0" lvl="0" indent="0" algn="ctr" rtl="0">
              <a:spcBef>
                <a:spcPts val="0"/>
              </a:spcBef>
              <a:spcAft>
                <a:spcPts val="0"/>
              </a:spcAft>
              <a:buNone/>
            </a:pPr>
            <a:r>
              <a:rPr lang="en-GB" sz="1800" b="1" dirty="0" err="1">
                <a:latin typeface="Times New Roman" panose="02020603050405020304" pitchFamily="18" charset="0"/>
                <a:ea typeface="Roboto"/>
                <a:cs typeface="Times New Roman" panose="02020603050405020304" pitchFamily="18" charset="0"/>
                <a:sym typeface="Roboto"/>
              </a:rPr>
              <a:t>Chikkamagaluru</a:t>
            </a:r>
            <a:r>
              <a:rPr lang="en-GB" sz="1800" b="1" dirty="0">
                <a:latin typeface="Times New Roman" panose="02020603050405020304" pitchFamily="18" charset="0"/>
                <a:ea typeface="Roboto"/>
                <a:cs typeface="Times New Roman" panose="02020603050405020304" pitchFamily="18" charset="0"/>
                <a:sym typeface="Roboto"/>
              </a:rPr>
              <a:t> - 577102</a:t>
            </a:r>
            <a:endParaRPr sz="1800" b="1" dirty="0">
              <a:latin typeface="Times New Roman" panose="02020603050405020304" pitchFamily="18" charset="0"/>
              <a:ea typeface="Roboto"/>
              <a:cs typeface="Times New Roman" panose="02020603050405020304" pitchFamily="18" charset="0"/>
              <a:sym typeface="Roboto"/>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b="1" dirty="0">
                <a:solidFill>
                  <a:srgbClr val="C00000"/>
                </a:solidFill>
                <a:latin typeface="Book Antiqua" panose="02040602050305030304" pitchFamily="18" charset="0"/>
                <a:ea typeface="Cascadia Mono SemiBold" panose="020B0609020000020004" pitchFamily="49" charset="0"/>
                <a:cs typeface="Cascadia Mono SemiBold" panose="020B0609020000020004" pitchFamily="49" charset="0"/>
              </a:rPr>
              <a:t>About The Project (Description)</a:t>
            </a:r>
            <a:endParaRPr b="1" dirty="0">
              <a:solidFill>
                <a:srgbClr val="C00000"/>
              </a:solidFill>
              <a:latin typeface="Book Antiqua" panose="02040602050305030304" pitchFamily="18" charset="0"/>
              <a:ea typeface="Cascadia Mono SemiBold" panose="020B0609020000020004" pitchFamily="49" charset="0"/>
              <a:cs typeface="Cascadia Mono SemiBold" panose="020B0609020000020004" pitchFamily="49" charset="0"/>
            </a:endParaRPr>
          </a:p>
        </p:txBody>
      </p:sp>
      <p:sp>
        <p:nvSpPr>
          <p:cNvPr id="95" name="Google Shape;95;p14"/>
          <p:cNvSpPr txBox="1">
            <a:spLocks noGrp="1"/>
          </p:cNvSpPr>
          <p:nvPr>
            <p:ph type="body" idx="1"/>
          </p:nvPr>
        </p:nvSpPr>
        <p:spPr>
          <a:xfrm>
            <a:off x="311700" y="1070517"/>
            <a:ext cx="8520600" cy="3739376"/>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1200"/>
              </a:spcAft>
              <a:buNone/>
            </a:pPr>
            <a:r>
              <a:rPr lang="en-US" sz="1600" dirty="0">
                <a:latin typeface="Times New Roman" panose="02020603050405020304" pitchFamily="18" charset="0"/>
                <a:cs typeface="Times New Roman" panose="02020603050405020304" pitchFamily="18" charset="0"/>
              </a:rPr>
              <a:t>The decentralized file storage system uses blockchain technology to safely and reliably store and manage data. Instead of relying on central servers, it spreads files across many different computers, which improves data safety and reduces the chances of losing information or getting hacked.</a:t>
            </a:r>
          </a:p>
          <a:p>
            <a:pPr marL="0" lvl="0" indent="0" algn="l" rtl="0">
              <a:spcBef>
                <a:spcPts val="0"/>
              </a:spcBef>
              <a:spcAft>
                <a:spcPts val="1200"/>
              </a:spcAft>
              <a:buNone/>
            </a:pPr>
            <a:r>
              <a:rPr lang="en-US" b="1" dirty="0">
                <a:latin typeface="Times New Roman" panose="02020603050405020304" pitchFamily="18" charset="0"/>
                <a:cs typeface="Times New Roman" panose="02020603050405020304" pitchFamily="18" charset="0"/>
              </a:rPr>
              <a:t>Key features:</a:t>
            </a:r>
          </a:p>
          <a:p>
            <a:pPr marL="285750" indent="-285750">
              <a:spcAft>
                <a:spcPts val="1200"/>
              </a:spcAf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Decentralization</a:t>
            </a:r>
          </a:p>
          <a:p>
            <a:pPr marL="285750" lvl="0" indent="-285750" algn="l" rtl="0">
              <a:spcBef>
                <a:spcPts val="0"/>
              </a:spcBef>
              <a:spcAft>
                <a:spcPts val="1200"/>
              </a:spcAf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Blockchain Integration</a:t>
            </a:r>
          </a:p>
          <a:p>
            <a:pPr marL="285750" indent="-285750">
              <a:spcAft>
                <a:spcPts val="1200"/>
              </a:spcAf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Data Security</a:t>
            </a:r>
          </a:p>
          <a:p>
            <a:pPr marL="285750" lvl="0" indent="-285750" algn="l" rtl="0">
              <a:spcBef>
                <a:spcPts val="0"/>
              </a:spcBef>
              <a:spcAft>
                <a:spcPts val="1200"/>
              </a:spcAf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Scalability</a:t>
            </a:r>
          </a:p>
          <a:p>
            <a:pPr marL="285750" lvl="0" indent="-285750" algn="l" rtl="0">
              <a:spcBef>
                <a:spcPts val="0"/>
              </a:spcBef>
              <a:spcAft>
                <a:spcPts val="1200"/>
              </a:spcAft>
              <a:buFont typeface="Wingdings" panose="05000000000000000000" pitchFamily="2" charset="2"/>
              <a:buChar char="q"/>
            </a:pPr>
            <a:r>
              <a:rPr lang="en-IN" sz="1400" dirty="0">
                <a:latin typeface="Times New Roman" panose="02020603050405020304" pitchFamily="18" charset="0"/>
                <a:cs typeface="Times New Roman" panose="02020603050405020304" pitchFamily="18" charset="0"/>
              </a:rPr>
              <a:t>User-Friendly Interface</a:t>
            </a:r>
            <a:endParaRPr sz="14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 xmlns:a16="http://schemas.microsoft.com/office/drawing/2014/main" id="{D7EB1F3B-50E8-A0B1-B17A-FCF93BC35F13}"/>
              </a:ext>
            </a:extLst>
          </p:cNvPr>
          <p:cNvPicPr>
            <a:picLocks noChangeAspect="1"/>
          </p:cNvPicPr>
          <p:nvPr/>
        </p:nvPicPr>
        <p:blipFill>
          <a:blip r:embed="rId3"/>
          <a:stretch>
            <a:fillRect/>
          </a:stretch>
        </p:blipFill>
        <p:spPr>
          <a:xfrm>
            <a:off x="3057705" y="2457458"/>
            <a:ext cx="3469476" cy="1999872"/>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b="1" smtClean="0">
                <a:solidFill>
                  <a:srgbClr val="C00000"/>
                </a:solidFill>
                <a:latin typeface="Book Antiqua" panose="02040602050305030304" pitchFamily="18" charset="0"/>
              </a:rPr>
              <a:t>Motivation (Reasons for Choosing the Topic)</a:t>
            </a:r>
            <a:endParaRPr b="1" dirty="0">
              <a:solidFill>
                <a:srgbClr val="C00000"/>
              </a:solidFill>
              <a:latin typeface="Book Antiqua" panose="02040602050305030304" pitchFamily="18" charset="0"/>
            </a:endParaRPr>
          </a:p>
        </p:txBody>
      </p:sp>
      <p:sp>
        <p:nvSpPr>
          <p:cNvPr id="101" name="Google Shape;101;p15"/>
          <p:cNvSpPr txBox="1">
            <a:spLocks noGrp="1"/>
          </p:cNvSpPr>
          <p:nvPr>
            <p:ph type="body" idx="1"/>
          </p:nvPr>
        </p:nvSpPr>
        <p:spPr>
          <a:xfrm>
            <a:off x="311700" y="1155534"/>
            <a:ext cx="8520600" cy="3339000"/>
          </a:xfrm>
          <a:prstGeom prst="rect">
            <a:avLst/>
          </a:prstGeom>
        </p:spPr>
        <p:txBody>
          <a:bodyPr spcFirstLastPara="1" wrap="square" lIns="91425" tIns="91425" rIns="91425" bIns="91425" anchor="t" anchorCtr="0">
            <a:normAutofit fontScale="77500" lnSpcReduction="20000"/>
          </a:bodyPr>
          <a:lstStyle/>
          <a:p>
            <a:pPr marL="285750" indent="-285750" algn="just">
              <a:spcAft>
                <a:spcPts val="1200"/>
              </a:spcAft>
              <a:buFont typeface="Wingdings" panose="05000000000000000000" pitchFamily="2" charset="2"/>
              <a:buChar char="Ø"/>
            </a:pPr>
            <a:r>
              <a:rPr lang="en-GB" sz="2300" b="1" smtClean="0">
                <a:latin typeface="Times New Roman" panose="02020603050405020304" pitchFamily="18" charset="0"/>
                <a:cs typeface="Times New Roman" panose="02020603050405020304" pitchFamily="18" charset="0"/>
              </a:rPr>
              <a:t>Security &amp; Privacy</a:t>
            </a:r>
            <a:r>
              <a:rPr lang="en-GB" sz="2300" smtClean="0">
                <a:latin typeface="Times New Roman" panose="02020603050405020304" pitchFamily="18" charset="0"/>
                <a:cs typeface="Times New Roman" panose="02020603050405020304" pitchFamily="18" charset="0"/>
              </a:rPr>
              <a:t>: With increasing concerns over data breaches in centralized cloud storage systems, we wanted to create a solution that gives users full control over their data.</a:t>
            </a:r>
          </a:p>
          <a:p>
            <a:pPr marL="285750" indent="-285750" algn="just">
              <a:spcAft>
                <a:spcPts val="1200"/>
              </a:spcAft>
              <a:buFont typeface="Wingdings" panose="05000000000000000000" pitchFamily="2" charset="2"/>
              <a:buChar char="Ø"/>
            </a:pPr>
            <a:r>
              <a:rPr lang="en-GB" sz="2300" b="1" smtClean="0">
                <a:latin typeface="Times New Roman" panose="02020603050405020304" pitchFamily="18" charset="0"/>
                <a:cs typeface="Times New Roman" panose="02020603050405020304" pitchFamily="18" charset="0"/>
              </a:rPr>
              <a:t>Blockchain Adoption</a:t>
            </a:r>
            <a:r>
              <a:rPr lang="en-GB" sz="2300" smtClean="0">
                <a:latin typeface="Times New Roman" panose="02020603050405020304" pitchFamily="18" charset="0"/>
                <a:cs typeface="Times New Roman" panose="02020603050405020304" pitchFamily="18" charset="0"/>
              </a:rPr>
              <a:t>: We wanted to explore the potential of blockchain technology in solving real-world problems, specifically in secure file storage.</a:t>
            </a:r>
            <a:endParaRPr lang="en-GB" sz="2600" b="1" smtClean="0">
              <a:latin typeface="Times New Roman" panose="02020603050405020304" pitchFamily="18" charset="0"/>
              <a:cs typeface="Times New Roman" panose="02020603050405020304" pitchFamily="18" charset="0"/>
            </a:endParaRPr>
          </a:p>
          <a:p>
            <a:pPr marL="285750" indent="-285750" algn="just">
              <a:spcAft>
                <a:spcPts val="1200"/>
              </a:spcAft>
              <a:buFont typeface="Wingdings" panose="05000000000000000000" pitchFamily="2" charset="2"/>
              <a:buChar char="Ø"/>
            </a:pPr>
            <a:r>
              <a:rPr lang="en-US" sz="2200" b="1" smtClean="0">
                <a:latin typeface="Times New Roman" panose="02020603050405020304" pitchFamily="18" charset="0"/>
                <a:cs typeface="Times New Roman" panose="02020603050405020304" pitchFamily="18" charset="0"/>
              </a:rPr>
              <a:t>Improved Data Availability</a:t>
            </a:r>
            <a:r>
              <a:rPr lang="en-US" sz="2200" smtClean="0">
                <a:latin typeface="Times New Roman" panose="02020603050405020304" pitchFamily="18" charset="0"/>
                <a:cs typeface="Times New Roman" panose="02020603050405020304" pitchFamily="18" charset="0"/>
              </a:rPr>
              <a:t>: Files can be retrieved even if some nodes are offline, ensuring data is always accessible.</a:t>
            </a:r>
          </a:p>
          <a:p>
            <a:pPr marL="285750" indent="-285750" algn="just">
              <a:spcAft>
                <a:spcPts val="1200"/>
              </a:spcAft>
              <a:buFont typeface="Wingdings" panose="05000000000000000000" pitchFamily="2" charset="2"/>
              <a:buChar char="Ø"/>
            </a:pPr>
            <a:r>
              <a:rPr lang="en-GB" sz="2200" b="1" smtClean="0">
                <a:latin typeface="Times New Roman" panose="02020603050405020304" pitchFamily="18" charset="0"/>
                <a:cs typeface="Times New Roman" panose="02020603050405020304" pitchFamily="18" charset="0"/>
              </a:rPr>
              <a:t>Decentralization</a:t>
            </a:r>
            <a:r>
              <a:rPr lang="en-GB" sz="2200" smtClean="0">
                <a:latin typeface="Times New Roman" panose="02020603050405020304" pitchFamily="18" charset="0"/>
                <a:cs typeface="Times New Roman" panose="02020603050405020304" pitchFamily="18" charset="0"/>
              </a:rPr>
              <a:t>: Traditional cloud storage relies on centralized providers, which can lead to data loss or censorship. A decentralized solution like this ensures greater fault tolerance and prevents control by a single authority.</a:t>
            </a:r>
            <a:endParaRPr lang="en-US" sz="2200" smtClean="0">
              <a:latin typeface="Times New Roman" panose="02020603050405020304" pitchFamily="18" charset="0"/>
              <a:cs typeface="Times New Roman" panose="02020603050405020304" pitchFamily="18" charset="0"/>
            </a:endParaRPr>
          </a:p>
          <a:p>
            <a:pPr marL="0" lvl="0" indent="0" algn="l" rtl="0">
              <a:spcBef>
                <a:spcPts val="0"/>
              </a:spcBef>
              <a:spcAft>
                <a:spcPts val="1200"/>
              </a:spcAft>
              <a:buNone/>
            </a:pPr>
            <a:endParaRPr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solidFill>
                  <a:srgbClr val="C00000"/>
                </a:solidFill>
                <a:latin typeface="Book Antiqua" panose="02040602050305030304" pitchFamily="18" charset="0"/>
              </a:rPr>
              <a:t>What it means? </a:t>
            </a:r>
            <a:endParaRPr lang="en-IN" b="1" dirty="0">
              <a:solidFill>
                <a:srgbClr val="C00000"/>
              </a:solidFill>
              <a:latin typeface="Book Antiqua" panose="02040602050305030304" pitchFamily="18" charset="0"/>
            </a:endParaRPr>
          </a:p>
        </p:txBody>
      </p:sp>
      <p:sp>
        <p:nvSpPr>
          <p:cNvPr id="3" name="Text Placeholder 2"/>
          <p:cNvSpPr>
            <a:spLocks noGrp="1"/>
          </p:cNvSpPr>
          <p:nvPr>
            <p:ph type="body" idx="1"/>
          </p:nvPr>
        </p:nvSpPr>
        <p:spPr/>
        <p:txBody>
          <a:bodyPr>
            <a:normAutofit lnSpcReduction="10000"/>
          </a:bodyPr>
          <a:lstStyle/>
          <a:p>
            <a:pPr algn="just">
              <a:buFont typeface="Wingdings" panose="05000000000000000000" pitchFamily="2" charset="2"/>
              <a:buChar char="Ø"/>
            </a:pPr>
            <a:r>
              <a:rPr lang="en-US" b="1" dirty="0" err="1">
                <a:latin typeface="Times New Roman" panose="02020603050405020304" pitchFamily="18" charset="0"/>
                <a:cs typeface="Times New Roman" panose="02020603050405020304" pitchFamily="18" charset="0"/>
              </a:rPr>
              <a:t>Blockchain</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 distributed ledger technology that stores information in a secure, immutable, and decentralized manner</a:t>
            </a:r>
          </a:p>
          <a:p>
            <a:pPr algn="just">
              <a:buFont typeface="Wingdings" panose="05000000000000000000" pitchFamily="2" charset="2"/>
              <a:buChar char="Ø"/>
            </a:pPr>
            <a:endParaRPr lang="en-US" sz="5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endParaRPr lang="en-US" sz="5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Decentralized System </a:t>
            </a:r>
            <a:r>
              <a:rPr lang="en-US" dirty="0">
                <a:latin typeface="Times New Roman" panose="02020603050405020304" pitchFamily="18" charset="0"/>
                <a:cs typeface="Times New Roman" panose="02020603050405020304" pitchFamily="18" charset="0"/>
              </a:rPr>
              <a:t>: control and decision-making are distributed across multiple independent entities or participants, rather than being held by a single authority. There is no central point of control or failure, making the system more resilient, secure, and transparent.</a:t>
            </a:r>
          </a:p>
          <a:p>
            <a:pPr algn="just">
              <a:buFont typeface="Wingdings" panose="05000000000000000000" pitchFamily="2" charset="2"/>
              <a:buChar char="Ø"/>
            </a:pPr>
            <a:endParaRPr lang="en-US" sz="1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Centralized System </a:t>
            </a:r>
            <a:r>
              <a:rPr lang="en-US" dirty="0">
                <a:latin typeface="Times New Roman" panose="02020603050405020304" pitchFamily="18" charset="0"/>
                <a:cs typeface="Times New Roman" panose="02020603050405020304" pitchFamily="18" charset="0"/>
              </a:rPr>
              <a:t>: control and decision-making are concentrated in a single authority or organization. All data, operations, and control </a:t>
            </a:r>
            <a:r>
              <a:rPr lang="en-US" dirty="0" smtClean="0">
                <a:latin typeface="Times New Roman" panose="02020603050405020304" pitchFamily="18" charset="0"/>
                <a:cs typeface="Times New Roman" panose="02020603050405020304" pitchFamily="18" charset="0"/>
              </a:rPr>
              <a:t>flow</a:t>
            </a:r>
          </a:p>
          <a:p>
            <a:pPr marL="114300" indent="0" algn="just">
              <a:buNone/>
            </a:pPr>
            <a:r>
              <a:rPr lang="en-US" dirty="0" smtClean="0">
                <a:latin typeface="Times New Roman" panose="02020603050405020304" pitchFamily="18" charset="0"/>
                <a:cs typeface="Times New Roman" panose="02020603050405020304" pitchFamily="18" charset="0"/>
              </a:rPr>
              <a:t>     through </a:t>
            </a:r>
            <a:r>
              <a:rPr lang="en-US" dirty="0">
                <a:latin typeface="Times New Roman" panose="02020603050405020304" pitchFamily="18" charset="0"/>
                <a:cs typeface="Times New Roman" panose="02020603050405020304" pitchFamily="18" charset="0"/>
              </a:rPr>
              <a:t>one central entity, like a company, server, </a:t>
            </a:r>
            <a:r>
              <a:rPr lang="en-US" dirty="0" smtClean="0">
                <a:latin typeface="Times New Roman" panose="02020603050405020304" pitchFamily="18" charset="0"/>
                <a:cs typeface="Times New Roman" panose="02020603050405020304" pitchFamily="18" charset="0"/>
              </a:rPr>
              <a:t>or </a:t>
            </a:r>
            <a:r>
              <a:rPr lang="en-US" dirty="0">
                <a:latin typeface="Times New Roman" panose="02020603050405020304" pitchFamily="18" charset="0"/>
                <a:cs typeface="Times New Roman" panose="02020603050405020304" pitchFamily="18" charset="0"/>
              </a:rPr>
              <a:t>administrator</a:t>
            </a:r>
            <a:endParaRPr lang="en-IN" dirty="0">
              <a:latin typeface="Times New Roman" panose="02020603050405020304" pitchFamily="18" charset="0"/>
              <a:cs typeface="Times New Roman" panose="02020603050405020304" pitchFamily="18" charset="0"/>
            </a:endParaRPr>
          </a:p>
          <a:p>
            <a:pPr marL="114300" indent="0">
              <a:buNone/>
            </a:pPr>
            <a:endParaRPr lang="en-IN" dirty="0"/>
          </a:p>
        </p:txBody>
      </p:sp>
    </p:spTree>
    <p:extLst>
      <p:ext uri="{BB962C8B-B14F-4D97-AF65-F5344CB8AC3E}">
        <p14:creationId xmlns:p14="http://schemas.microsoft.com/office/powerpoint/2010/main" val="9224877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814F7B3-9FF2-6B72-8F5D-82FA2B12C837}"/>
              </a:ext>
            </a:extLst>
          </p:cNvPr>
          <p:cNvSpPr>
            <a:spLocks noGrp="1"/>
          </p:cNvSpPr>
          <p:nvPr>
            <p:ph type="title"/>
          </p:nvPr>
        </p:nvSpPr>
        <p:spPr>
          <a:xfrm>
            <a:off x="321639" y="89452"/>
            <a:ext cx="8520600" cy="467307"/>
          </a:xfrm>
        </p:spPr>
        <p:txBody>
          <a:bodyPr>
            <a:normAutofit fontScale="90000"/>
          </a:bodyPr>
          <a:lstStyle/>
          <a:p>
            <a:r>
              <a:rPr lang="en-GB" dirty="0"/>
              <a:t>             </a:t>
            </a:r>
            <a:r>
              <a:rPr lang="en-GB" b="1" dirty="0">
                <a:solidFill>
                  <a:srgbClr val="C00000"/>
                </a:solidFill>
                <a:latin typeface="Book Antiqua" panose="02040602050305030304" pitchFamily="18" charset="0"/>
              </a:rPr>
              <a:t>Cloud </a:t>
            </a:r>
            <a:r>
              <a:rPr lang="en-GB" b="1" dirty="0" smtClean="0">
                <a:solidFill>
                  <a:srgbClr val="C00000"/>
                </a:solidFill>
                <a:latin typeface="Book Antiqua" panose="02040602050305030304" pitchFamily="18" charset="0"/>
              </a:rPr>
              <a:t>v/s </a:t>
            </a:r>
            <a:r>
              <a:rPr lang="en-GB" b="1" dirty="0">
                <a:solidFill>
                  <a:srgbClr val="C00000"/>
                </a:solidFill>
                <a:latin typeface="Book Antiqua" panose="02040602050305030304" pitchFamily="18" charset="0"/>
              </a:rPr>
              <a:t>Decentralized File Storage</a:t>
            </a:r>
            <a:endParaRPr lang="en-IN" b="1" dirty="0">
              <a:solidFill>
                <a:srgbClr val="C00000"/>
              </a:solidFill>
              <a:latin typeface="Book Antiqua" panose="02040602050305030304" pitchFamily="18" charset="0"/>
            </a:endParaRPr>
          </a:p>
        </p:txBody>
      </p:sp>
      <p:pic>
        <p:nvPicPr>
          <p:cNvPr id="4" name="Picture 2">
            <a:extLst>
              <a:ext uri="{FF2B5EF4-FFF2-40B4-BE49-F238E27FC236}">
                <a16:creationId xmlns="" xmlns:a16="http://schemas.microsoft.com/office/drawing/2014/main" id="{5EB03196-CA25-2258-20C6-B3114842C4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0676" y="646211"/>
            <a:ext cx="3207046" cy="32070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aphicFrame>
        <p:nvGraphicFramePr>
          <p:cNvPr id="5" name="Table 4"/>
          <p:cNvGraphicFramePr>
            <a:graphicFrameLocks noGrp="1"/>
          </p:cNvGraphicFramePr>
          <p:nvPr>
            <p:extLst>
              <p:ext uri="{D42A27DB-BD31-4B8C-83A1-F6EECF244321}">
                <p14:modId xmlns:p14="http://schemas.microsoft.com/office/powerpoint/2010/main" val="2671349708"/>
              </p:ext>
            </p:extLst>
          </p:nvPr>
        </p:nvGraphicFramePr>
        <p:xfrm>
          <a:off x="109333" y="824948"/>
          <a:ext cx="5506275" cy="3925959"/>
        </p:xfrm>
        <a:graphic>
          <a:graphicData uri="http://schemas.openxmlformats.org/drawingml/2006/table">
            <a:tbl>
              <a:tblPr/>
              <a:tblGrid>
                <a:gridCol w="1835425"/>
                <a:gridCol w="1835425"/>
                <a:gridCol w="1835425"/>
              </a:tblGrid>
              <a:tr h="256597">
                <a:tc>
                  <a:txBody>
                    <a:bodyPr/>
                    <a:lstStyle/>
                    <a:p>
                      <a:r>
                        <a:rPr lang="en-IN" sz="1000" b="1" dirty="0">
                          <a:solidFill>
                            <a:schemeClr val="bg2">
                              <a:lumMod val="50000"/>
                            </a:schemeClr>
                          </a:solidFill>
                          <a:latin typeface="Times New Roman" panose="02020603050405020304" pitchFamily="18" charset="0"/>
                          <a:cs typeface="Times New Roman" panose="02020603050405020304" pitchFamily="18" charset="0"/>
                        </a:rPr>
                        <a:t>Feature</a:t>
                      </a:r>
                      <a:endParaRPr lang="en-IN" sz="1000" dirty="0">
                        <a:solidFill>
                          <a:schemeClr val="bg2">
                            <a:lumMod val="50000"/>
                          </a:schemeClr>
                        </a:solidFill>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rgbClr val="00B0F0"/>
                    </a:solidFill>
                  </a:tcPr>
                </a:tc>
                <a:tc>
                  <a:txBody>
                    <a:bodyPr/>
                    <a:lstStyle/>
                    <a:p>
                      <a:r>
                        <a:rPr lang="en-IN" sz="1000" b="1" dirty="0">
                          <a:solidFill>
                            <a:schemeClr val="bg2">
                              <a:lumMod val="50000"/>
                            </a:schemeClr>
                          </a:solidFill>
                          <a:latin typeface="Times New Roman" panose="02020603050405020304" pitchFamily="18" charset="0"/>
                          <a:cs typeface="Times New Roman" panose="02020603050405020304" pitchFamily="18" charset="0"/>
                        </a:rPr>
                        <a:t>Cloud Storage</a:t>
                      </a:r>
                      <a:endParaRPr lang="en-IN" sz="1000" dirty="0">
                        <a:solidFill>
                          <a:schemeClr val="bg2">
                            <a:lumMod val="50000"/>
                          </a:schemeClr>
                        </a:solidFill>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rgbClr val="00B0F0"/>
                    </a:solidFill>
                  </a:tcPr>
                </a:tc>
                <a:tc>
                  <a:txBody>
                    <a:bodyPr/>
                    <a:lstStyle/>
                    <a:p>
                      <a:r>
                        <a:rPr lang="en-IN" sz="1000" b="1" dirty="0">
                          <a:solidFill>
                            <a:schemeClr val="bg2">
                              <a:lumMod val="50000"/>
                            </a:schemeClr>
                          </a:solidFill>
                          <a:latin typeface="Times New Roman" panose="02020603050405020304" pitchFamily="18" charset="0"/>
                          <a:cs typeface="Times New Roman" panose="02020603050405020304" pitchFamily="18" charset="0"/>
                        </a:rPr>
                        <a:t>Decentralized File Storage</a:t>
                      </a:r>
                      <a:endParaRPr lang="en-IN" sz="1000" dirty="0">
                        <a:solidFill>
                          <a:schemeClr val="bg2">
                            <a:lumMod val="50000"/>
                          </a:schemeClr>
                        </a:solidFill>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rgbClr val="00B0F0"/>
                    </a:solidFill>
                  </a:tcPr>
                </a:tc>
              </a:tr>
              <a:tr h="436218">
                <a:tc>
                  <a:txBody>
                    <a:bodyPr/>
                    <a:lstStyle/>
                    <a:p>
                      <a:r>
                        <a:rPr lang="en-IN" sz="1000" b="1" dirty="0">
                          <a:latin typeface="Times New Roman" panose="02020603050405020304" pitchFamily="18" charset="0"/>
                          <a:cs typeface="Times New Roman" panose="02020603050405020304" pitchFamily="18" charset="0"/>
                        </a:rPr>
                        <a:t>Control</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Centralized control by a single provider</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Control is distributed across multiple nodes</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dirty="0">
                          <a:latin typeface="Times New Roman" panose="02020603050405020304" pitchFamily="18" charset="0"/>
                          <a:cs typeface="Times New Roman" panose="02020603050405020304" pitchFamily="18" charset="0"/>
                        </a:rPr>
                        <a:t>Data Ownership</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Provider has access to stored data</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Users have full control and ownership of their data</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dirty="0">
                          <a:latin typeface="Times New Roman" panose="02020603050405020304" pitchFamily="18" charset="0"/>
                          <a:cs typeface="Times New Roman" panose="02020603050405020304" pitchFamily="18" charset="0"/>
                        </a:rPr>
                        <a:t>Security</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Provider handles encryption, but may access data</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Data is encrypted by the user; only they can access it</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dirty="0">
                          <a:latin typeface="Times New Roman" panose="02020603050405020304" pitchFamily="18" charset="0"/>
                          <a:cs typeface="Times New Roman" panose="02020603050405020304" pitchFamily="18" charset="0"/>
                        </a:rPr>
                        <a:t>Reliability</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Single point of failure (provider’s server)</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No single point of failure (data distributed across nodes)</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dirty="0">
                          <a:latin typeface="Times New Roman" panose="02020603050405020304" pitchFamily="18" charset="0"/>
                          <a:cs typeface="Times New Roman" panose="02020603050405020304" pitchFamily="18" charset="0"/>
                        </a:rPr>
                        <a:t>Censorship</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Provider can censor or remove data</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No central authority to censor or remove data</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dirty="0">
                          <a:latin typeface="Times New Roman" panose="02020603050405020304" pitchFamily="18" charset="0"/>
                          <a:cs typeface="Times New Roman" panose="02020603050405020304" pitchFamily="18" charset="0"/>
                        </a:rPr>
                        <a:t>Transparency</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a:latin typeface="Times New Roman" panose="02020603050405020304" pitchFamily="18" charset="0"/>
                          <a:cs typeface="Times New Roman" panose="02020603050405020304" pitchFamily="18" charset="0"/>
                        </a:rPr>
                        <a:t>Limited visibility into data management</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Full transparency with </a:t>
                      </a:r>
                      <a:r>
                        <a:rPr lang="en-GB" sz="1000" dirty="0" err="1">
                          <a:latin typeface="Times New Roman" panose="02020603050405020304" pitchFamily="18" charset="0"/>
                          <a:cs typeface="Times New Roman" panose="02020603050405020304" pitchFamily="18" charset="0"/>
                        </a:rPr>
                        <a:t>blockchain</a:t>
                      </a:r>
                      <a:r>
                        <a:rPr lang="en-GB" sz="1000" dirty="0">
                          <a:latin typeface="Times New Roman" panose="02020603050405020304" pitchFamily="18" charset="0"/>
                          <a:cs typeface="Times New Roman" panose="02020603050405020304" pitchFamily="18" charset="0"/>
                        </a:rPr>
                        <a:t> records</a:t>
                      </a:r>
                    </a:p>
                  </a:txBody>
                  <a:tcPr marL="65461" marR="65461" marT="32731" marB="32731" anchor="ctr">
                    <a:lnL>
                      <a:noFill/>
                    </a:lnL>
                    <a:lnR>
                      <a:noFill/>
                    </a:lnR>
                    <a:lnT>
                      <a:noFill/>
                    </a:lnT>
                    <a:lnB>
                      <a:noFill/>
                    </a:lnB>
                    <a:solidFill>
                      <a:schemeClr val="tx2">
                        <a:lumMod val="60000"/>
                        <a:lumOff val="40000"/>
                      </a:schemeClr>
                    </a:solidFill>
                  </a:tcPr>
                </a:tc>
              </a:tr>
              <a:tr h="615836">
                <a:tc>
                  <a:txBody>
                    <a:bodyPr/>
                    <a:lstStyle/>
                    <a:p>
                      <a:r>
                        <a:rPr lang="en-IN" sz="1000" b="1" dirty="0">
                          <a:latin typeface="Times New Roman" panose="02020603050405020304" pitchFamily="18" charset="0"/>
                          <a:cs typeface="Times New Roman" panose="02020603050405020304" pitchFamily="18" charset="0"/>
                        </a:rPr>
                        <a:t>Fault Tolerance</a:t>
                      </a:r>
                      <a:endParaRPr lang="en-IN" sz="1000" dirty="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IN" sz="1000" dirty="0">
                          <a:latin typeface="Times New Roman" panose="02020603050405020304" pitchFamily="18" charset="0"/>
                          <a:cs typeface="Times New Roman" panose="02020603050405020304" pitchFamily="18" charset="0"/>
                        </a:rPr>
                        <a:t>Dependent on provider’s infrastructure</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Data is redundant across multiple nodes, ensuring higher fault tolerance</a:t>
                      </a:r>
                    </a:p>
                  </a:txBody>
                  <a:tcPr marL="65461" marR="65461" marT="32731" marB="32731" anchor="ctr">
                    <a:lnL>
                      <a:noFill/>
                    </a:lnL>
                    <a:lnR>
                      <a:noFill/>
                    </a:lnR>
                    <a:lnT>
                      <a:noFill/>
                    </a:lnT>
                    <a:lnB>
                      <a:noFill/>
                    </a:lnB>
                    <a:solidFill>
                      <a:schemeClr val="tx2">
                        <a:lumMod val="60000"/>
                        <a:lumOff val="40000"/>
                      </a:schemeClr>
                    </a:solidFill>
                  </a:tcPr>
                </a:tc>
              </a:tr>
              <a:tr h="436218">
                <a:tc>
                  <a:txBody>
                    <a:bodyPr/>
                    <a:lstStyle/>
                    <a:p>
                      <a:r>
                        <a:rPr lang="en-IN" sz="1000" b="1">
                          <a:latin typeface="Times New Roman" panose="02020603050405020304" pitchFamily="18" charset="0"/>
                          <a:cs typeface="Times New Roman" panose="02020603050405020304" pitchFamily="18" charset="0"/>
                        </a:rPr>
                        <a:t>Cost Structure</a:t>
                      </a:r>
                      <a:endParaRPr lang="en-IN" sz="1000">
                        <a:latin typeface="Times New Roman" panose="02020603050405020304" pitchFamily="18" charset="0"/>
                        <a:cs typeface="Times New Roman" panose="02020603050405020304" pitchFamily="18" charset="0"/>
                      </a:endParaRP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Pay the provider for storage services</a:t>
                      </a:r>
                    </a:p>
                  </a:txBody>
                  <a:tcPr marL="65461" marR="65461" marT="32731" marB="32731" anchor="ctr">
                    <a:lnL>
                      <a:noFill/>
                    </a:lnL>
                    <a:lnR>
                      <a:noFill/>
                    </a:lnR>
                    <a:lnT>
                      <a:noFill/>
                    </a:lnT>
                    <a:lnB>
                      <a:noFill/>
                    </a:lnB>
                    <a:solidFill>
                      <a:schemeClr val="tx2">
                        <a:lumMod val="60000"/>
                        <a:lumOff val="40000"/>
                      </a:schemeClr>
                    </a:solidFill>
                  </a:tcPr>
                </a:tc>
                <a:tc>
                  <a:txBody>
                    <a:bodyPr/>
                    <a:lstStyle/>
                    <a:p>
                      <a:r>
                        <a:rPr lang="en-GB" sz="1000" dirty="0">
                          <a:latin typeface="Times New Roman" panose="02020603050405020304" pitchFamily="18" charset="0"/>
                          <a:cs typeface="Times New Roman" panose="02020603050405020304" pitchFamily="18" charset="0"/>
                        </a:rPr>
                        <a:t>Pay storage nodes directly (usually with cryptocurrency)</a:t>
                      </a:r>
                    </a:p>
                  </a:txBody>
                  <a:tcPr marL="65461" marR="65461" marT="32731" marB="32731" anchor="ctr">
                    <a:lnL>
                      <a:noFill/>
                    </a:lnL>
                    <a:lnR>
                      <a:noFill/>
                    </a:lnR>
                    <a:lnT>
                      <a:noFill/>
                    </a:lnT>
                    <a:lnB>
                      <a:noFill/>
                    </a:lnB>
                    <a:solidFill>
                      <a:schemeClr val="tx2">
                        <a:lumMod val="60000"/>
                        <a:lumOff val="40000"/>
                      </a:schemeClr>
                    </a:solidFill>
                  </a:tcPr>
                </a:tc>
              </a:tr>
            </a:tbl>
          </a:graphicData>
        </a:graphic>
      </p:graphicFrame>
      <p:sp>
        <p:nvSpPr>
          <p:cNvPr id="6" name="Rectangle 1"/>
          <p:cNvSpPr>
            <a:spLocks noGrp="1" noChangeArrowheads="1"/>
          </p:cNvSpPr>
          <p:nvPr>
            <p:ph type="body" idx="1"/>
          </p:nvPr>
        </p:nvSpPr>
        <p:spPr bwMode="auto">
          <a:xfrm>
            <a:off x="-2073692" y="3082457"/>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charset="0"/>
              <a:cs typeface="Arial" charset="0"/>
            </a:endParaRPr>
          </a:p>
        </p:txBody>
      </p:sp>
    </p:spTree>
    <p:extLst>
      <p:ext uri="{BB962C8B-B14F-4D97-AF65-F5344CB8AC3E}">
        <p14:creationId xmlns:p14="http://schemas.microsoft.com/office/powerpoint/2010/main" val="19511349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b="1" dirty="0">
                <a:solidFill>
                  <a:srgbClr val="C00000"/>
                </a:solidFill>
                <a:latin typeface="Book Antiqua" panose="02040602050305030304" pitchFamily="18" charset="0"/>
              </a:rPr>
              <a:t>Problem Definition</a:t>
            </a:r>
            <a:endParaRPr b="1" dirty="0">
              <a:solidFill>
                <a:srgbClr val="C00000"/>
              </a:solidFill>
              <a:latin typeface="Book Antiqua" panose="02040602050305030304" pitchFamily="18" charset="0"/>
            </a:endParaRPr>
          </a:p>
        </p:txBody>
      </p:sp>
      <p:sp>
        <p:nvSpPr>
          <p:cNvPr id="107" name="Google Shape;107;p16"/>
          <p:cNvSpPr txBox="1">
            <a:spLocks noGrp="1"/>
          </p:cNvSpPr>
          <p:nvPr>
            <p:ph type="body" idx="1"/>
          </p:nvPr>
        </p:nvSpPr>
        <p:spPr>
          <a:xfrm>
            <a:off x="311700" y="1017800"/>
            <a:ext cx="8520600" cy="3531898"/>
          </a:xfrm>
          <a:prstGeom prst="rect">
            <a:avLst/>
          </a:prstGeom>
        </p:spPr>
        <p:txBody>
          <a:bodyPr spcFirstLastPara="1" wrap="square" lIns="91425" tIns="91425" rIns="91425" bIns="91425" anchor="t" anchorCtr="0">
            <a:normAutofit fontScale="85000" lnSpcReduction="20000"/>
          </a:bodyPr>
          <a:lstStyle/>
          <a:p>
            <a:pPr marL="0" lvl="0" indent="0" algn="ctr">
              <a:lnSpc>
                <a:spcPct val="120000"/>
              </a:lnSpc>
              <a:spcAft>
                <a:spcPts val="1200"/>
              </a:spcAft>
              <a:buNone/>
            </a:pPr>
            <a:r>
              <a:rPr lang="en-GB" sz="1800" dirty="0" smtClean="0">
                <a:solidFill>
                  <a:schemeClr val="bg2">
                    <a:lumMod val="50000"/>
                  </a:schemeClr>
                </a:solidFill>
                <a:latin typeface="Times New Roman" panose="02020603050405020304" pitchFamily="18" charset="0"/>
                <a:cs typeface="Times New Roman" panose="02020603050405020304" pitchFamily="18" charset="0"/>
              </a:rPr>
              <a:t>   </a:t>
            </a:r>
            <a:r>
              <a:rPr lang="en-GB" sz="1800" b="1" dirty="0" smtClean="0">
                <a:solidFill>
                  <a:schemeClr val="bg2">
                    <a:lumMod val="50000"/>
                  </a:schemeClr>
                </a:solidFill>
                <a:latin typeface="Times New Roman" panose="02020603050405020304" pitchFamily="18" charset="0"/>
                <a:cs typeface="Times New Roman" panose="02020603050405020304" pitchFamily="18" charset="0"/>
              </a:rPr>
              <a:t>To implement Decentralized File Storage System using </a:t>
            </a:r>
            <a:r>
              <a:rPr lang="en-GB" sz="1800" b="1" dirty="0" err="1" smtClean="0">
                <a:solidFill>
                  <a:schemeClr val="bg2">
                    <a:lumMod val="50000"/>
                  </a:schemeClr>
                </a:solidFill>
                <a:latin typeface="Times New Roman" panose="02020603050405020304" pitchFamily="18" charset="0"/>
                <a:cs typeface="Times New Roman" panose="02020603050405020304" pitchFamily="18" charset="0"/>
              </a:rPr>
              <a:t>Blockchain</a:t>
            </a:r>
            <a:endParaRPr lang="en-GB" sz="1800" b="1" dirty="0" smtClean="0">
              <a:solidFill>
                <a:schemeClr val="bg2">
                  <a:lumMod val="50000"/>
                </a:schemeClr>
              </a:solidFill>
              <a:latin typeface="Times New Roman" panose="02020603050405020304" pitchFamily="18" charset="0"/>
              <a:cs typeface="Times New Roman" panose="02020603050405020304" pitchFamily="18" charset="0"/>
            </a:endParaRPr>
          </a:p>
          <a:p>
            <a:pPr marL="0" lvl="0" indent="0" algn="just">
              <a:lnSpc>
                <a:spcPct val="120000"/>
              </a:lnSpc>
              <a:spcAft>
                <a:spcPts val="1200"/>
              </a:spcAft>
              <a:buNone/>
            </a:pPr>
            <a:r>
              <a:rPr lang="en-GB" sz="1800" dirty="0" smtClean="0">
                <a:solidFill>
                  <a:schemeClr val="bg2">
                    <a:lumMod val="50000"/>
                  </a:schemeClr>
                </a:solidFill>
                <a:latin typeface="Times New Roman" panose="02020603050405020304" pitchFamily="18" charset="0"/>
                <a:cs typeface="Times New Roman" panose="02020603050405020304" pitchFamily="18" charset="0"/>
              </a:rPr>
              <a:t>In </a:t>
            </a:r>
            <a:r>
              <a:rPr lang="en-GB" sz="1800" dirty="0">
                <a:solidFill>
                  <a:schemeClr val="bg2">
                    <a:lumMod val="50000"/>
                  </a:schemeClr>
                </a:solidFill>
                <a:latin typeface="Times New Roman" panose="02020603050405020304" pitchFamily="18" charset="0"/>
                <a:cs typeface="Times New Roman" panose="02020603050405020304" pitchFamily="18" charset="0"/>
              </a:rPr>
              <a:t>traditional cloud storage systems, users store their files on centralized servers controlled by companies like Google, Amazon, or Dropbox. This leads to several issues:</a:t>
            </a:r>
          </a:p>
          <a:p>
            <a:pPr marL="114300" indent="0" algn="just">
              <a:lnSpc>
                <a:spcPct val="120000"/>
              </a:lnSpc>
              <a:buNone/>
            </a:pPr>
            <a:r>
              <a:rPr lang="en-GB" sz="1800" b="1" dirty="0">
                <a:solidFill>
                  <a:schemeClr val="bg2">
                    <a:lumMod val="50000"/>
                  </a:schemeClr>
                </a:solidFill>
                <a:latin typeface="Times New Roman" panose="02020603050405020304" pitchFamily="18" charset="0"/>
                <a:cs typeface="Times New Roman" panose="02020603050405020304" pitchFamily="18" charset="0"/>
              </a:rPr>
              <a:t>1.Centralized Control</a:t>
            </a:r>
            <a:r>
              <a:rPr lang="en-GB" sz="1800" dirty="0">
                <a:solidFill>
                  <a:schemeClr val="bg2">
                    <a:lumMod val="50000"/>
                  </a:schemeClr>
                </a:solidFill>
                <a:latin typeface="Times New Roman" panose="02020603050405020304" pitchFamily="18" charset="0"/>
                <a:cs typeface="Times New Roman" panose="02020603050405020304" pitchFamily="18" charset="0"/>
              </a:rPr>
              <a:t>: The cloud provider has full control over your data, meaning they can access, modify, or even delete it without your permission.</a:t>
            </a:r>
          </a:p>
          <a:p>
            <a:pPr marL="114300" indent="0" algn="just">
              <a:lnSpc>
                <a:spcPct val="120000"/>
              </a:lnSpc>
              <a:buNone/>
            </a:pPr>
            <a:r>
              <a:rPr lang="en-GB" sz="1800" b="1" dirty="0">
                <a:solidFill>
                  <a:schemeClr val="bg2">
                    <a:lumMod val="50000"/>
                  </a:schemeClr>
                </a:solidFill>
                <a:latin typeface="Times New Roman" panose="02020603050405020304" pitchFamily="18" charset="0"/>
                <a:cs typeface="Times New Roman" panose="02020603050405020304" pitchFamily="18" charset="0"/>
              </a:rPr>
              <a:t>2.Data Breaches</a:t>
            </a:r>
            <a:r>
              <a:rPr lang="en-GB" sz="1800" dirty="0">
                <a:solidFill>
                  <a:schemeClr val="bg2">
                    <a:lumMod val="50000"/>
                  </a:schemeClr>
                </a:solidFill>
                <a:latin typeface="Times New Roman" panose="02020603050405020304" pitchFamily="18" charset="0"/>
                <a:cs typeface="Times New Roman" panose="02020603050405020304" pitchFamily="18" charset="0"/>
              </a:rPr>
              <a:t>: Since all data is stored in one central location, it becomes a target for hackers. If the provider's security is breached, your personal or sensitive information can be exposed.</a:t>
            </a:r>
          </a:p>
          <a:p>
            <a:pPr marL="114300" indent="0" algn="just">
              <a:lnSpc>
                <a:spcPct val="120000"/>
              </a:lnSpc>
              <a:buNone/>
            </a:pPr>
            <a:r>
              <a:rPr lang="en-GB" sz="1800" b="1" dirty="0">
                <a:solidFill>
                  <a:schemeClr val="bg2">
                    <a:lumMod val="50000"/>
                  </a:schemeClr>
                </a:solidFill>
                <a:latin typeface="Times New Roman" panose="02020603050405020304" pitchFamily="18" charset="0"/>
                <a:cs typeface="Times New Roman" panose="02020603050405020304" pitchFamily="18" charset="0"/>
              </a:rPr>
              <a:t>3.Lack of Privacy</a:t>
            </a:r>
            <a:r>
              <a:rPr lang="en-GB" sz="1800" dirty="0">
                <a:solidFill>
                  <a:schemeClr val="bg2">
                    <a:lumMod val="50000"/>
                  </a:schemeClr>
                </a:solidFill>
                <a:latin typeface="Times New Roman" panose="02020603050405020304" pitchFamily="18" charset="0"/>
                <a:cs typeface="Times New Roman" panose="02020603050405020304" pitchFamily="18" charset="0"/>
              </a:rPr>
              <a:t>: Cloud providers often have access to your data and can </a:t>
            </a:r>
            <a:r>
              <a:rPr lang="en-GB" sz="1800" dirty="0" err="1">
                <a:solidFill>
                  <a:schemeClr val="bg2">
                    <a:lumMod val="50000"/>
                  </a:schemeClr>
                </a:solidFill>
                <a:latin typeface="Times New Roman" panose="02020603050405020304" pitchFamily="18" charset="0"/>
                <a:cs typeface="Times New Roman" panose="02020603050405020304" pitchFamily="18" charset="0"/>
              </a:rPr>
              <a:t>analyze</a:t>
            </a:r>
            <a:r>
              <a:rPr lang="en-GB" sz="1800" dirty="0">
                <a:solidFill>
                  <a:schemeClr val="bg2">
                    <a:lumMod val="50000"/>
                  </a:schemeClr>
                </a:solidFill>
                <a:latin typeface="Times New Roman" panose="02020603050405020304" pitchFamily="18" charset="0"/>
                <a:cs typeface="Times New Roman" panose="02020603050405020304" pitchFamily="18" charset="0"/>
              </a:rPr>
              <a:t> or share it, violating your privacy.</a:t>
            </a:r>
          </a:p>
          <a:p>
            <a:pPr marL="114300" indent="0" algn="just">
              <a:lnSpc>
                <a:spcPct val="120000"/>
              </a:lnSpc>
              <a:buNone/>
            </a:pPr>
            <a:r>
              <a:rPr lang="en-GB" sz="1800" b="1" dirty="0">
                <a:solidFill>
                  <a:schemeClr val="bg2">
                    <a:lumMod val="50000"/>
                  </a:schemeClr>
                </a:solidFill>
                <a:latin typeface="Times New Roman" panose="02020603050405020304" pitchFamily="18" charset="0"/>
                <a:cs typeface="Times New Roman" panose="02020603050405020304" pitchFamily="18" charset="0"/>
              </a:rPr>
              <a:t>4.Censorship and Downtime</a:t>
            </a:r>
            <a:r>
              <a:rPr lang="en-GB" sz="1800" dirty="0">
                <a:solidFill>
                  <a:schemeClr val="bg2">
                    <a:lumMod val="50000"/>
                  </a:schemeClr>
                </a:solidFill>
                <a:latin typeface="Times New Roman" panose="02020603050405020304" pitchFamily="18" charset="0"/>
                <a:cs typeface="Times New Roman" panose="02020603050405020304" pitchFamily="18" charset="0"/>
              </a:rPr>
              <a:t>: Cloud providers can remove or block access to your data for various reasons, and if their servers go down, you may lose access to your files temporarily.</a:t>
            </a:r>
          </a:p>
          <a:p>
            <a:pPr marL="114300" indent="0" algn="just">
              <a:lnSpc>
                <a:spcPct val="120000"/>
              </a:lnSpc>
              <a:buNone/>
            </a:pPr>
            <a:r>
              <a:rPr lang="en-GB" sz="1800" b="1" dirty="0">
                <a:solidFill>
                  <a:schemeClr val="bg2">
                    <a:lumMod val="50000"/>
                  </a:schemeClr>
                </a:solidFill>
                <a:latin typeface="Times New Roman" panose="02020603050405020304" pitchFamily="18" charset="0"/>
                <a:cs typeface="Times New Roman" panose="02020603050405020304" pitchFamily="18" charset="0"/>
              </a:rPr>
              <a:t>5.Single Point of Failure</a:t>
            </a:r>
            <a:r>
              <a:rPr lang="en-GB" sz="1800" dirty="0">
                <a:solidFill>
                  <a:schemeClr val="bg2">
                    <a:lumMod val="50000"/>
                  </a:schemeClr>
                </a:solidFill>
                <a:latin typeface="Times New Roman" panose="02020603050405020304" pitchFamily="18" charset="0"/>
                <a:cs typeface="Times New Roman" panose="02020603050405020304" pitchFamily="18" charset="0"/>
              </a:rPr>
              <a:t>: If the centralized server fails, your data might become </a:t>
            </a:r>
            <a:endParaRPr lang="en-GB" sz="1800" dirty="0" smtClean="0">
              <a:solidFill>
                <a:schemeClr val="bg2">
                  <a:lumMod val="50000"/>
                </a:schemeClr>
              </a:solidFill>
              <a:latin typeface="Times New Roman" panose="02020603050405020304" pitchFamily="18" charset="0"/>
              <a:cs typeface="Times New Roman" panose="02020603050405020304" pitchFamily="18" charset="0"/>
            </a:endParaRPr>
          </a:p>
          <a:p>
            <a:pPr marL="114300" indent="0" algn="just">
              <a:lnSpc>
                <a:spcPct val="120000"/>
              </a:lnSpc>
              <a:buNone/>
            </a:pPr>
            <a:r>
              <a:rPr lang="en-GB" sz="1800" dirty="0" smtClean="0">
                <a:solidFill>
                  <a:schemeClr val="bg2">
                    <a:lumMod val="50000"/>
                  </a:schemeClr>
                </a:solidFill>
                <a:latin typeface="Times New Roman" panose="02020603050405020304" pitchFamily="18" charset="0"/>
                <a:cs typeface="Times New Roman" panose="02020603050405020304" pitchFamily="18" charset="0"/>
              </a:rPr>
              <a:t>unavailable </a:t>
            </a:r>
            <a:r>
              <a:rPr lang="en-GB" sz="1800" dirty="0">
                <a:solidFill>
                  <a:schemeClr val="bg2">
                    <a:lumMod val="50000"/>
                  </a:schemeClr>
                </a:solidFill>
                <a:latin typeface="Times New Roman" panose="02020603050405020304" pitchFamily="18" charset="0"/>
                <a:cs typeface="Times New Roman" panose="02020603050405020304" pitchFamily="18" charset="0"/>
              </a:rPr>
              <a:t>or even lost.</a:t>
            </a:r>
          </a:p>
          <a:p>
            <a:pPr marL="114300" indent="0" algn="just">
              <a:lnSpc>
                <a:spcPct val="120000"/>
              </a:lnSpc>
              <a:buNone/>
            </a:pPr>
            <a:endParaRPr lang="en-GB" sz="1800" dirty="0">
              <a:solidFill>
                <a:schemeClr val="bg2">
                  <a:lumMod val="50000"/>
                </a:schemeClr>
              </a:solidFill>
              <a:latin typeface="Times New Roman" panose="02020603050405020304" pitchFamily="18" charset="0"/>
              <a:cs typeface="Times New Roman" panose="02020603050405020304" pitchFamily="18" charset="0"/>
            </a:endParaRPr>
          </a:p>
          <a:p>
            <a:pPr marL="0" lvl="0" indent="0" algn="l" rtl="0">
              <a:spcBef>
                <a:spcPts val="0"/>
              </a:spcBef>
              <a:spcAft>
                <a:spcPts val="1200"/>
              </a:spcAft>
              <a:buNone/>
            </a:pP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22AC528-D978-36E3-DA53-5049831C7879}"/>
              </a:ext>
            </a:extLst>
          </p:cNvPr>
          <p:cNvSpPr>
            <a:spLocks noGrp="1"/>
          </p:cNvSpPr>
          <p:nvPr>
            <p:ph type="title"/>
          </p:nvPr>
        </p:nvSpPr>
        <p:spPr/>
        <p:txBody>
          <a:bodyPr>
            <a:normAutofit fontScale="90000"/>
          </a:bodyPr>
          <a:lstStyle/>
          <a:p>
            <a:r>
              <a:rPr lang="en-GB" b="1" dirty="0">
                <a:solidFill>
                  <a:srgbClr val="C00000"/>
                </a:solidFill>
                <a:latin typeface="Book Antiqua" panose="02040602050305030304" pitchFamily="18" charset="0"/>
              </a:rPr>
              <a:t>The Process</a:t>
            </a:r>
            <a:endParaRPr lang="en-IN" b="1" dirty="0">
              <a:solidFill>
                <a:srgbClr val="C00000"/>
              </a:solidFill>
              <a:latin typeface="Book Antiqua" panose="02040602050305030304" pitchFamily="18" charset="0"/>
            </a:endParaRPr>
          </a:p>
        </p:txBody>
      </p:sp>
      <p:sp>
        <p:nvSpPr>
          <p:cNvPr id="3" name="Text Placeholder 2">
            <a:extLst>
              <a:ext uri="{FF2B5EF4-FFF2-40B4-BE49-F238E27FC236}">
                <a16:creationId xmlns="" xmlns:a16="http://schemas.microsoft.com/office/drawing/2014/main" id="{03C34BA2-D20F-FE7B-92D1-22DF89BBCA67}"/>
              </a:ext>
            </a:extLst>
          </p:cNvPr>
          <p:cNvSpPr>
            <a:spLocks noGrp="1"/>
          </p:cNvSpPr>
          <p:nvPr>
            <p:ph type="body" idx="1"/>
          </p:nvPr>
        </p:nvSpPr>
        <p:spPr/>
        <p:txBody>
          <a:bodyPr/>
          <a:lstStyle/>
          <a:p>
            <a:endParaRPr lang="en-IN" dirty="0"/>
          </a:p>
        </p:txBody>
      </p:sp>
      <p:pic>
        <p:nvPicPr>
          <p:cNvPr id="4" name="Picture 2">
            <a:extLst>
              <a:ext uri="{FF2B5EF4-FFF2-40B4-BE49-F238E27FC236}">
                <a16:creationId xmlns="" xmlns:a16="http://schemas.microsoft.com/office/drawing/2014/main" id="{1CF52493-5157-9BA7-BD5C-D39717894A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025" y="1043610"/>
            <a:ext cx="8472019" cy="337261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778698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b="1" dirty="0">
                <a:solidFill>
                  <a:srgbClr val="C00000"/>
                </a:solidFill>
                <a:latin typeface="Book Antiqua" panose="02040602050305030304" pitchFamily="18" charset="0"/>
              </a:rPr>
              <a:t>Tools and Technology</a:t>
            </a:r>
            <a:endParaRPr b="1" dirty="0">
              <a:solidFill>
                <a:srgbClr val="C00000"/>
              </a:solidFill>
              <a:latin typeface="Book Antiqua" panose="02040602050305030304" pitchFamily="18" charset="0"/>
            </a:endParaRPr>
          </a:p>
        </p:txBody>
      </p:sp>
      <p:sp>
        <p:nvSpPr>
          <p:cNvPr id="113" name="Google Shape;113;p17"/>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fontScale="85000" lnSpcReduction="10000"/>
          </a:bodyPr>
          <a:lstStyle/>
          <a:p>
            <a:pPr>
              <a:lnSpc>
                <a:spcPct val="200000"/>
              </a:lnSpc>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Frontend</a:t>
            </a:r>
            <a:r>
              <a:rPr lang="en-IN" dirty="0">
                <a:latin typeface="Times New Roman" panose="02020603050405020304" pitchFamily="18" charset="0"/>
                <a:cs typeface="Times New Roman" panose="02020603050405020304" pitchFamily="18" charset="0"/>
              </a:rPr>
              <a:t>: HTML, CSS</a:t>
            </a:r>
          </a:p>
          <a:p>
            <a:pPr>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Backend</a:t>
            </a:r>
            <a:r>
              <a:rPr lang="en-US" dirty="0">
                <a:latin typeface="Times New Roman" panose="02020603050405020304" pitchFamily="18" charset="0"/>
                <a:cs typeface="Times New Roman" panose="02020603050405020304" pitchFamily="18" charset="0"/>
              </a:rPr>
              <a:t>: Python (Flask), Web3.py for blockchain interactions</a:t>
            </a:r>
            <a:endParaRPr lang="en-IN" dirty="0">
              <a:latin typeface="Times New Roman" panose="02020603050405020304" pitchFamily="18" charset="0"/>
              <a:cs typeface="Times New Roman" panose="02020603050405020304" pitchFamily="18" charset="0"/>
            </a:endParaRPr>
          </a:p>
          <a:p>
            <a:pPr>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Smart Contracts</a:t>
            </a:r>
            <a:r>
              <a:rPr lang="en-US" dirty="0">
                <a:latin typeface="Times New Roman" panose="02020603050405020304" pitchFamily="18" charset="0"/>
                <a:cs typeface="Times New Roman" panose="02020603050405020304" pitchFamily="18" charset="0"/>
              </a:rPr>
              <a:t>: Solidity for Ethereum</a:t>
            </a:r>
            <a:endParaRPr lang="en-IN" dirty="0">
              <a:latin typeface="Times New Roman" panose="02020603050405020304" pitchFamily="18" charset="0"/>
              <a:cs typeface="Times New Roman" panose="02020603050405020304" pitchFamily="18" charset="0"/>
            </a:endParaRPr>
          </a:p>
          <a:p>
            <a:pPr>
              <a:lnSpc>
                <a:spcPct val="200000"/>
              </a:lnSpc>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Decentralized Storage</a:t>
            </a:r>
            <a:r>
              <a:rPr lang="en-IN" dirty="0">
                <a:latin typeface="Times New Roman" panose="02020603050405020304" pitchFamily="18" charset="0"/>
                <a:cs typeface="Times New Roman" panose="02020603050405020304" pitchFamily="18" charset="0"/>
              </a:rPr>
              <a:t>: IPFS for file storage</a:t>
            </a:r>
          </a:p>
          <a:p>
            <a:pPr>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Blockchain</a:t>
            </a:r>
            <a:r>
              <a:rPr lang="en-US" dirty="0">
                <a:latin typeface="Times New Roman" panose="02020603050405020304" pitchFamily="18" charset="0"/>
                <a:cs typeface="Times New Roman" panose="02020603050405020304" pitchFamily="18" charset="0"/>
              </a:rPr>
              <a:t>: Ethereum (</a:t>
            </a:r>
            <a:r>
              <a:rPr lang="en-US" dirty="0" err="1">
                <a:latin typeface="Times New Roman" panose="02020603050405020304" pitchFamily="18" charset="0"/>
                <a:cs typeface="Times New Roman" panose="02020603050405020304" pitchFamily="18" charset="0"/>
              </a:rPr>
              <a:t>Rinkeby</a:t>
            </a:r>
            <a:r>
              <a:rPr lang="en-US" dirty="0">
                <a:latin typeface="Times New Roman" panose="02020603050405020304" pitchFamily="18" charset="0"/>
                <a:cs typeface="Times New Roman" panose="02020603050405020304" pitchFamily="18" charset="0"/>
              </a:rPr>
              <a:t> or Ganache for testing)</a:t>
            </a:r>
            <a:endParaRPr lang="en-IN" dirty="0">
              <a:latin typeface="Times New Roman" panose="02020603050405020304" pitchFamily="18" charset="0"/>
              <a:cs typeface="Times New Roman" panose="02020603050405020304" pitchFamily="18" charset="0"/>
            </a:endParaRPr>
          </a:p>
          <a:p>
            <a:pPr>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Development Tools</a:t>
            </a:r>
            <a:r>
              <a:rPr lang="en-US" dirty="0">
                <a:latin typeface="Times New Roman" panose="02020603050405020304" pitchFamily="18" charset="0"/>
                <a:cs typeface="Times New Roman" panose="02020603050405020304" pitchFamily="18" charset="0"/>
              </a:rPr>
              <a:t>: Remix or Truffle for smart contract deployment, </a:t>
            </a:r>
            <a:r>
              <a:rPr lang="en-US" dirty="0" err="1">
                <a:latin typeface="Times New Roman" panose="02020603050405020304" pitchFamily="18" charset="0"/>
                <a:cs typeface="Times New Roman" panose="02020603050405020304" pitchFamily="18" charset="0"/>
              </a:rPr>
              <a:t>Infura</a:t>
            </a:r>
            <a:r>
              <a:rPr lang="en-US" dirty="0">
                <a:latin typeface="Times New Roman" panose="02020603050405020304" pitchFamily="18" charset="0"/>
                <a:cs typeface="Times New Roman" panose="02020603050405020304" pitchFamily="18" charset="0"/>
              </a:rPr>
              <a:t> for IPFS and Ethereum interactions</a:t>
            </a:r>
            <a:endParaRPr lang="en-IN" dirty="0">
              <a:latin typeface="Times New Roman" panose="02020603050405020304" pitchFamily="18" charset="0"/>
              <a:cs typeface="Times New Roman" panose="02020603050405020304" pitchFamily="18" charset="0"/>
            </a:endParaRPr>
          </a:p>
          <a:p>
            <a:pPr marL="0" lvl="0" indent="0" algn="l" rtl="0">
              <a:spcBef>
                <a:spcPts val="0"/>
              </a:spcBef>
              <a:spcAft>
                <a:spcPts val="1200"/>
              </a:spcAft>
              <a:buNone/>
            </a:pPr>
            <a:endParaRPr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b="1" dirty="0">
                <a:solidFill>
                  <a:srgbClr val="C00000"/>
                </a:solidFill>
                <a:latin typeface="Book Antiqua" panose="02040602050305030304" pitchFamily="18" charset="0"/>
              </a:rPr>
              <a:t>Expected Outcomes</a:t>
            </a:r>
            <a:endParaRPr b="1" dirty="0">
              <a:solidFill>
                <a:srgbClr val="C00000"/>
              </a:solidFill>
              <a:latin typeface="Book Antiqua" panose="02040602050305030304" pitchFamily="18" charset="0"/>
            </a:endParaRPr>
          </a:p>
        </p:txBody>
      </p:sp>
      <p:sp>
        <p:nvSpPr>
          <p:cNvPr id="119" name="Google Shape;119;p18"/>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fontScale="85000" lnSpcReduction="10000"/>
          </a:bodyPr>
          <a:lstStyle/>
          <a:p>
            <a:pPr marL="285750" indent="-285750">
              <a:spcAft>
                <a:spcPts val="1200"/>
              </a:spcAft>
              <a:buFont typeface="Wingdings" panose="05000000000000000000" pitchFamily="2" charset="2"/>
              <a:buChar char="Ø"/>
            </a:pPr>
            <a:r>
              <a:rPr lang="en-US" sz="1800" b="1" u="sng" dirty="0">
                <a:latin typeface="Times New Roman" panose="02020603050405020304" pitchFamily="18" charset="0"/>
                <a:cs typeface="Times New Roman" panose="02020603050405020304" pitchFamily="18" charset="0"/>
              </a:rPr>
              <a:t>Increased Data Security</a:t>
            </a:r>
            <a:r>
              <a:rPr lang="en-US" sz="1800" dirty="0">
                <a:latin typeface="Times New Roman" panose="02020603050405020304" pitchFamily="18" charset="0"/>
                <a:cs typeface="Times New Roman" panose="02020603050405020304" pitchFamily="18" charset="0"/>
              </a:rPr>
              <a:t>: Files will be encrypted, and only the owner has access, ensuring privacy.  </a:t>
            </a:r>
          </a:p>
          <a:p>
            <a:pPr marL="285750" lvl="0" indent="-285750" algn="l" rtl="0">
              <a:spcBef>
                <a:spcPts val="0"/>
              </a:spcBef>
              <a:spcAft>
                <a:spcPts val="1200"/>
              </a:spcAft>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 </a:t>
            </a:r>
            <a:r>
              <a:rPr lang="en-US" sz="1800" b="1" u="sng" dirty="0">
                <a:latin typeface="Times New Roman" panose="02020603050405020304" pitchFamily="18" charset="0"/>
                <a:cs typeface="Times New Roman" panose="02020603050405020304" pitchFamily="18" charset="0"/>
              </a:rPr>
              <a:t>Greater Control and Transparency</a:t>
            </a:r>
            <a:r>
              <a:rPr lang="en-US" sz="1800" dirty="0">
                <a:latin typeface="Times New Roman" panose="02020603050405020304" pitchFamily="18" charset="0"/>
                <a:cs typeface="Times New Roman" panose="02020603050405020304" pitchFamily="18" charset="0"/>
              </a:rPr>
              <a:t>: Users will maintain control of their data without relying on a third party, with clear records of all interactions stored on the blockchain. </a:t>
            </a:r>
          </a:p>
          <a:p>
            <a:pPr marL="285750" lvl="0" indent="-285750" algn="l" rtl="0">
              <a:spcBef>
                <a:spcPts val="0"/>
              </a:spcBef>
              <a:spcAft>
                <a:spcPts val="1200"/>
              </a:spcAft>
              <a:buFont typeface="Wingdings" panose="05000000000000000000" pitchFamily="2" charset="2"/>
              <a:buChar char="Ø"/>
            </a:pPr>
            <a:r>
              <a:rPr lang="en-US" sz="1800" u="sng" dirty="0">
                <a:latin typeface="Times New Roman" panose="02020603050405020304" pitchFamily="18" charset="0"/>
                <a:cs typeface="Times New Roman" panose="02020603050405020304" pitchFamily="18" charset="0"/>
              </a:rPr>
              <a:t> </a:t>
            </a:r>
            <a:r>
              <a:rPr lang="en-US" sz="1800" b="1" u="sng" dirty="0">
                <a:latin typeface="Times New Roman" panose="02020603050405020304" pitchFamily="18" charset="0"/>
                <a:cs typeface="Times New Roman" panose="02020603050405020304" pitchFamily="18" charset="0"/>
              </a:rPr>
              <a:t>Fault Tolerance</a:t>
            </a:r>
            <a:r>
              <a:rPr lang="en-US" sz="1800" dirty="0">
                <a:latin typeface="Times New Roman" panose="02020603050405020304" pitchFamily="18" charset="0"/>
                <a:cs typeface="Times New Roman" panose="02020603050405020304" pitchFamily="18" charset="0"/>
              </a:rPr>
              <a:t>: The system will provide higher reliability through data redundancy, allowing files to be recovered even if certain nodes are offline.  </a:t>
            </a:r>
          </a:p>
          <a:p>
            <a:pPr marL="285750" indent="-285750">
              <a:spcAft>
                <a:spcPts val="1200"/>
              </a:spcAft>
              <a:buFont typeface="Wingdings" panose="05000000000000000000" pitchFamily="2" charset="2"/>
              <a:buChar char="Ø"/>
            </a:pPr>
            <a:r>
              <a:rPr lang="en-US" sz="1800" b="1" u="sng" dirty="0">
                <a:latin typeface="Times New Roman" panose="02020603050405020304" pitchFamily="18" charset="0"/>
                <a:cs typeface="Times New Roman" panose="02020603050405020304" pitchFamily="18" charset="0"/>
              </a:rPr>
              <a:t>Scalability</a:t>
            </a:r>
            <a:r>
              <a:rPr lang="en-US" sz="1800" dirty="0">
                <a:latin typeface="Times New Roman" panose="02020603050405020304" pitchFamily="18" charset="0"/>
                <a:cs typeface="Times New Roman" panose="02020603050405020304" pitchFamily="18" charset="0"/>
              </a:rPr>
              <a:t>: As more nodes join the network, the system can scale naturally, supporting more users and larger amounts of data. </a:t>
            </a:r>
          </a:p>
          <a:p>
            <a:pPr marL="285750" lvl="0" indent="-285750" algn="l" rtl="0">
              <a:spcBef>
                <a:spcPts val="0"/>
              </a:spcBef>
              <a:spcAft>
                <a:spcPts val="1200"/>
              </a:spcAft>
              <a:buFont typeface="Wingdings" panose="05000000000000000000" pitchFamily="2" charset="2"/>
              <a:buChar char="Ø"/>
            </a:pPr>
            <a:r>
              <a:rPr lang="en-US" sz="1800" b="1" u="sng" dirty="0">
                <a:latin typeface="Times New Roman" panose="02020603050405020304" pitchFamily="18" charset="0"/>
                <a:cs typeface="Times New Roman" panose="02020603050405020304" pitchFamily="18" charset="0"/>
              </a:rPr>
              <a:t>Incentivized Participation:</a:t>
            </a: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Storage providers will be rewarded with tokens, encouraging them to offer their resources</a:t>
            </a:r>
          </a:p>
          <a:p>
            <a:pPr marL="0" lvl="0" indent="0" algn="l" rtl="0">
              <a:spcBef>
                <a:spcPts val="0"/>
              </a:spcBef>
              <a:spcAft>
                <a:spcPts val="1200"/>
              </a:spcAft>
              <a:buNone/>
            </a:pPr>
            <a:endParaRPr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TotalTime>
  <Words>847</Words>
  <Application>Microsoft Office PowerPoint</Application>
  <PresentationFormat>On-screen Show (16:9)</PresentationFormat>
  <Paragraphs>87</Paragraphs>
  <Slides>9</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Book Antiqua</vt:lpstr>
      <vt:lpstr>Cascadia Mono SemiBold</vt:lpstr>
      <vt:lpstr>Wingdings</vt:lpstr>
      <vt:lpstr>Times New Roman</vt:lpstr>
      <vt:lpstr>Roboto</vt:lpstr>
      <vt:lpstr>Geometric</vt:lpstr>
      <vt:lpstr>Mini Project - Synopsis on              “Decentralized File Storage System Using Blockchain“</vt:lpstr>
      <vt:lpstr>About The Project (Description)</vt:lpstr>
      <vt:lpstr>Motivation (Reasons for Choosing the Topic)</vt:lpstr>
      <vt:lpstr>What it means? </vt:lpstr>
      <vt:lpstr>             Cloud v/s Decentralized File Storage</vt:lpstr>
      <vt:lpstr>Problem Definition</vt:lpstr>
      <vt:lpstr>The Process</vt:lpstr>
      <vt:lpstr>Tools and Technology</vt:lpstr>
      <vt:lpstr>Expected Outcomes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 Synopsis on                                     “            “</dc:title>
  <dc:creator>Nidhi H Baraker</dc:creator>
  <cp:lastModifiedBy>Lenovo</cp:lastModifiedBy>
  <cp:revision>14</cp:revision>
  <dcterms:modified xsi:type="dcterms:W3CDTF">2024-12-19T16:58:33Z</dcterms:modified>
</cp:coreProperties>
</file>